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2" r:id="rId7"/>
    <p:sldId id="263" r:id="rId8"/>
    <p:sldId id="264" r:id="rId9"/>
    <p:sldId id="265" r:id="rId10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5C2E00"/>
    <a:srgbClr val="D5A359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>
        <p:scale>
          <a:sx n="59" d="100"/>
          <a:sy n="59" d="100"/>
        </p:scale>
        <p:origin x="-1602" y="-19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6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22.08.2024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22.08.2024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1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22.08.2024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1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1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22.08.2024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3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7" y="1535113"/>
            <a:ext cx="4041775" cy="639763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7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22.08.2024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22.08.2024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22.08.2024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2" y="273049"/>
            <a:ext cx="3008313" cy="1162051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2" y="1435102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22.08.2024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9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22.08.2024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22.08.2024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9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9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22.08.2024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9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1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1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106E36-FD25-4E2D-B0AA-010F637433A0}" type="datetimeFigureOut">
              <a:rPr lang="ru-RU" smtClean="0"/>
              <a:pPr/>
              <a:t>22.08.2024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1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1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slideLayout" Target="../slideLayouts/slideLayout1.xml"/><Relationship Id="rId1" Type="http://schemas.openxmlformats.org/officeDocument/2006/relationships/video" Target="file:///C:\Users\&#1057;&#1082;&#1072;&#1079;&#1082;&#1072;\Desktop\2024-2025%20&#1091;&#1095;.&#1075;&#1086;&#1076;\&#1072;&#1074;&#1075;&#1091;&#1089;&#1090;&#1086;&#1074;&#1089;&#1082;&#1080;&#1081;%20&#1087;&#1077;&#1076;&#1089;&#1086;&#1074;&#1077;&#1090;%202024\&#1055;&#1088;&#1077;&#1079;&#1077;&#1085;&#1090;&#1072;&#1094;&#1080;&#1103;_&#1057;&#1082;&#1072;&#1079;&#1082;&#1072;\&#1074;&#1080;&#1076;&#1077;&#1086;_&#1084;&#1091;&#1079;-&#1083;&#1080;&#1090;%20&#1089;&#1072;&#1083;&#1086;&#1085;.mp4" TargetMode="External"/><Relationship Id="rId4" Type="http://schemas.openxmlformats.org/officeDocument/2006/relationships/image" Target="../media/image6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0.jpeg"/><Relationship Id="rId5" Type="http://schemas.openxmlformats.org/officeDocument/2006/relationships/image" Target="../media/image9.jpeg"/><Relationship Id="rId4" Type="http://schemas.openxmlformats.org/officeDocument/2006/relationships/image" Target="../media/image8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5" Type="http://schemas.openxmlformats.org/officeDocument/2006/relationships/image" Target="../media/image2.png"/><Relationship Id="rId4" Type="http://schemas.openxmlformats.org/officeDocument/2006/relationships/image" Target="../media/image12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2.png"/><Relationship Id="rId4" Type="http://schemas.openxmlformats.org/officeDocument/2006/relationships/image" Target="../media/image5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:\Users\Сказка\Desktop\243880-1.jpg"/>
          <p:cNvPicPr>
            <a:picLocks noChangeAspect="1" noChangeArrowheads="1"/>
          </p:cNvPicPr>
          <p:nvPr/>
        </p:nvPicPr>
        <p:blipFill>
          <a:blip r:embed="rId2" cstate="print"/>
          <a:srcRect l="1176" b="2751"/>
          <a:stretch>
            <a:fillRect/>
          </a:stretch>
        </p:blipFill>
        <p:spPr bwMode="auto">
          <a:xfrm>
            <a:off x="4058" y="0"/>
            <a:ext cx="9139942" cy="6858000"/>
          </a:xfrm>
          <a:prstGeom prst="rect">
            <a:avLst/>
          </a:prstGeom>
          <a:noFill/>
        </p:spPr>
      </p:pic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4860032" y="5085184"/>
            <a:ext cx="2664296" cy="864096"/>
          </a:xfrm>
        </p:spPr>
        <p:txBody>
          <a:bodyPr>
            <a:normAutofit/>
          </a:bodyPr>
          <a:lstStyle/>
          <a:p>
            <a:r>
              <a:rPr lang="ru-RU" sz="3200" i="1" dirty="0" smtClean="0">
                <a:solidFill>
                  <a:schemeClr val="accent2">
                    <a:lumMod val="50000"/>
                  </a:schemeClr>
                </a:solidFill>
                <a:latin typeface="Gabriola" pitchFamily="82" charset="0"/>
              </a:rPr>
              <a:t>МБДОУ «Сказка»</a:t>
            </a:r>
            <a:endParaRPr lang="ru-RU" sz="3200" i="1" dirty="0">
              <a:solidFill>
                <a:schemeClr val="accent2">
                  <a:lumMod val="50000"/>
                </a:schemeClr>
              </a:solidFill>
              <a:latin typeface="Gabriola" pitchFamily="82" charset="0"/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467544" y="908720"/>
            <a:ext cx="4104456" cy="5400600"/>
          </a:xfrm>
        </p:spPr>
        <p:txBody>
          <a:bodyPr>
            <a:noAutofit/>
          </a:bodyPr>
          <a:lstStyle/>
          <a:p>
            <a:pPr>
              <a:lnSpc>
                <a:spcPct val="70000"/>
              </a:lnSpc>
            </a:pPr>
            <a:r>
              <a:rPr lang="ru-RU" sz="6600" b="1" dirty="0" smtClean="0">
                <a:solidFill>
                  <a:schemeClr val="accent2">
                    <a:lumMod val="50000"/>
                  </a:schemeClr>
                </a:solidFill>
                <a:latin typeface="Gabriola" pitchFamily="82" charset="0"/>
              </a:rPr>
              <a:t>«</a:t>
            </a:r>
            <a:r>
              <a:rPr lang="ru-RU" sz="6600" b="1" spc="-150" dirty="0" smtClean="0">
                <a:solidFill>
                  <a:schemeClr val="accent2">
                    <a:lumMod val="50000"/>
                  </a:schemeClr>
                </a:solidFill>
                <a:latin typeface="Gabriola" pitchFamily="82" charset="0"/>
              </a:rPr>
              <a:t>Музыкально-литературный салон как средство  воспитания дошкольников</a:t>
            </a:r>
            <a:r>
              <a:rPr lang="ru-RU" sz="6600" b="1" dirty="0" smtClean="0">
                <a:solidFill>
                  <a:schemeClr val="accent2">
                    <a:lumMod val="50000"/>
                  </a:schemeClr>
                </a:solidFill>
                <a:latin typeface="Gabriola" pitchFamily="82" charset="0"/>
              </a:rPr>
              <a:t>»</a:t>
            </a:r>
          </a:p>
        </p:txBody>
      </p:sp>
      <p:pic>
        <p:nvPicPr>
          <p:cNvPr id="1032" name="Picture 8" descr="C:\Users\Сказка\Desktop\1676208687_gagaru-club-p-skripichnii-klyuch-krasivii-vkontakte-22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 rot="1460825">
            <a:off x="7059888" y="4190735"/>
            <a:ext cx="2561541" cy="2840743"/>
          </a:xfrm>
          <a:prstGeom prst="rect">
            <a:avLst/>
          </a:prstGeom>
          <a:noFill/>
        </p:spPr>
      </p:pic>
      <p:sp>
        <p:nvSpPr>
          <p:cNvPr id="11" name="TextBox 10"/>
          <p:cNvSpPr txBox="1"/>
          <p:nvPr/>
        </p:nvSpPr>
        <p:spPr>
          <a:xfrm>
            <a:off x="5076056" y="764706"/>
            <a:ext cx="3816424" cy="42165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600" dirty="0" smtClean="0">
                <a:solidFill>
                  <a:srgbClr val="5C2E00"/>
                </a:solidFill>
                <a:latin typeface="Gabriola" pitchFamily="82" charset="0"/>
              </a:rPr>
              <a:t>Татьяна Михайловна</a:t>
            </a:r>
          </a:p>
          <a:p>
            <a:pPr algn="r"/>
            <a:r>
              <a:rPr lang="ru-RU" sz="3600" dirty="0" smtClean="0">
                <a:solidFill>
                  <a:srgbClr val="5C2E00"/>
                </a:solidFill>
                <a:latin typeface="Gabriola" pitchFamily="82" charset="0"/>
              </a:rPr>
              <a:t>Новицкая , </a:t>
            </a:r>
          </a:p>
          <a:p>
            <a:pPr algn="ctr"/>
            <a:r>
              <a:rPr lang="ru-RU" sz="3600" dirty="0" smtClean="0">
                <a:solidFill>
                  <a:srgbClr val="5C2E00"/>
                </a:solidFill>
                <a:latin typeface="Gabriola" pitchFamily="82" charset="0"/>
              </a:rPr>
              <a:t>музыкальный руководитель,</a:t>
            </a:r>
          </a:p>
          <a:p>
            <a:pPr algn="ctr"/>
            <a:endParaRPr lang="ru-RU" sz="800" dirty="0" smtClean="0">
              <a:solidFill>
                <a:srgbClr val="5C2E00"/>
              </a:solidFill>
              <a:latin typeface="Gabriola" pitchFamily="82" charset="0"/>
            </a:endParaRPr>
          </a:p>
          <a:p>
            <a:pPr algn="ctr"/>
            <a:endParaRPr lang="ru-RU" sz="800" dirty="0" smtClean="0">
              <a:solidFill>
                <a:srgbClr val="5C2E00"/>
              </a:solidFill>
              <a:latin typeface="Gabriola" pitchFamily="82" charset="0"/>
            </a:endParaRPr>
          </a:p>
          <a:p>
            <a:r>
              <a:rPr lang="ru-RU" sz="3600" dirty="0" smtClean="0">
                <a:solidFill>
                  <a:srgbClr val="5C2E00"/>
                </a:solidFill>
                <a:latin typeface="Gabriola" pitchFamily="82" charset="0"/>
              </a:rPr>
              <a:t>Елена Валерьевна</a:t>
            </a:r>
          </a:p>
          <a:p>
            <a:pPr algn="r"/>
            <a:r>
              <a:rPr lang="ru-RU" sz="3600" dirty="0" smtClean="0">
                <a:solidFill>
                  <a:srgbClr val="5C2E00"/>
                </a:solidFill>
                <a:latin typeface="Gabriola" pitchFamily="82" charset="0"/>
              </a:rPr>
              <a:t>Теплюк, </a:t>
            </a:r>
          </a:p>
          <a:p>
            <a:pPr algn="ctr"/>
            <a:r>
              <a:rPr lang="ru-RU" sz="3600" dirty="0" smtClean="0">
                <a:solidFill>
                  <a:srgbClr val="5C2E00"/>
                </a:solidFill>
                <a:latin typeface="Gabriola" pitchFamily="82" charset="0"/>
              </a:rPr>
              <a:t>воспитатель</a:t>
            </a:r>
            <a:endParaRPr lang="ru-RU" sz="3600" dirty="0">
              <a:solidFill>
                <a:srgbClr val="5C2E00"/>
              </a:solidFill>
              <a:latin typeface="Gabriola" pitchFamily="82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:\Users\Сказка\Desktop\243880-1.jpg"/>
          <p:cNvPicPr>
            <a:picLocks noChangeAspect="1" noChangeArrowheads="1"/>
          </p:cNvPicPr>
          <p:nvPr/>
        </p:nvPicPr>
        <p:blipFill>
          <a:blip r:embed="rId2" cstate="print"/>
          <a:srcRect l="1176" b="2751"/>
          <a:stretch>
            <a:fillRect/>
          </a:stretch>
        </p:blipFill>
        <p:spPr bwMode="auto">
          <a:xfrm>
            <a:off x="4058" y="0"/>
            <a:ext cx="9139942" cy="6858000"/>
          </a:xfrm>
          <a:prstGeom prst="rect">
            <a:avLst/>
          </a:prstGeom>
          <a:noFill/>
        </p:spPr>
      </p:pic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827584" y="3933056"/>
            <a:ext cx="3384376" cy="2592288"/>
          </a:xfrm>
        </p:spPr>
        <p:txBody>
          <a:bodyPr>
            <a:normAutofit/>
          </a:bodyPr>
          <a:lstStyle/>
          <a:p>
            <a:pPr algn="l"/>
            <a:r>
              <a:rPr lang="ru-RU" sz="4800" b="1" i="1" dirty="0" smtClean="0">
                <a:solidFill>
                  <a:srgbClr val="5C2E00"/>
                </a:solidFill>
                <a:latin typeface="Times New Roman" pitchFamily="18" charset="0"/>
                <a:cs typeface="Times New Roman" pitchFamily="18" charset="0"/>
              </a:rPr>
              <a:t>«Книга – лучший подарок»</a:t>
            </a:r>
            <a:endParaRPr lang="ru-RU" sz="4800" b="1" i="1" dirty="0">
              <a:solidFill>
                <a:srgbClr val="5C2E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5076056" y="1340768"/>
            <a:ext cx="3744416" cy="390876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4000" b="1" dirty="0" smtClean="0">
                <a:solidFill>
                  <a:srgbClr val="5C2E00"/>
                </a:solidFill>
                <a:latin typeface="Times New Roman" pitchFamily="18" charset="0"/>
                <a:cs typeface="Times New Roman" pitchFamily="18" charset="0"/>
              </a:rPr>
              <a:t>Проблема</a:t>
            </a:r>
            <a:r>
              <a:rPr lang="ru-RU" sz="4000" dirty="0" smtClean="0">
                <a:solidFill>
                  <a:srgbClr val="5C2E00"/>
                </a:solidFill>
                <a:latin typeface="Times New Roman" pitchFamily="18" charset="0"/>
                <a:cs typeface="Times New Roman" pitchFamily="18" charset="0"/>
              </a:rPr>
              <a:t>:</a:t>
            </a:r>
          </a:p>
          <a:p>
            <a:pPr algn="ctr"/>
            <a:endParaRPr lang="ru-RU" sz="800" dirty="0" smtClean="0">
              <a:solidFill>
                <a:srgbClr val="5C2E00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r>
              <a:rPr lang="ru-RU" sz="4000" dirty="0" smtClean="0">
                <a:solidFill>
                  <a:srgbClr val="5C2E00"/>
                </a:solidFill>
                <a:latin typeface="Times New Roman" pitchFamily="18" charset="0"/>
                <a:cs typeface="Times New Roman" pitchFamily="18" charset="0"/>
              </a:rPr>
              <a:t>книга перестала быть важным предметом в жизни детей и их родителей</a:t>
            </a:r>
            <a:endParaRPr lang="ru-RU" sz="4000" dirty="0">
              <a:solidFill>
                <a:srgbClr val="5C2E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611560" y="260649"/>
            <a:ext cx="3816424" cy="36625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4800" b="1" i="1" dirty="0" smtClean="0">
                <a:solidFill>
                  <a:srgbClr val="5C2E00"/>
                </a:solidFill>
                <a:latin typeface="Times New Roman" pitchFamily="18" charset="0"/>
                <a:cs typeface="Times New Roman" pitchFamily="18" charset="0"/>
              </a:rPr>
              <a:t>«Всем хорошим во мне я обязан книгам»</a:t>
            </a:r>
          </a:p>
          <a:p>
            <a:pPr algn="ctr"/>
            <a:endParaRPr lang="ru-RU" sz="800" b="1" i="1" dirty="0" smtClean="0">
              <a:solidFill>
                <a:srgbClr val="5C2E00"/>
              </a:solidFill>
              <a:latin typeface="Times New Roman" pitchFamily="18" charset="0"/>
              <a:cs typeface="Times New Roman" pitchFamily="18" charset="0"/>
            </a:endParaRPr>
          </a:p>
          <a:p>
            <a:pPr algn="r"/>
            <a:r>
              <a:rPr lang="ru-RU" sz="3200" b="1" i="1" dirty="0" smtClean="0">
                <a:solidFill>
                  <a:srgbClr val="5C2E00"/>
                </a:solidFill>
                <a:latin typeface="Times New Roman" pitchFamily="18" charset="0"/>
                <a:cs typeface="Times New Roman" pitchFamily="18" charset="0"/>
              </a:rPr>
              <a:t>М.Горький</a:t>
            </a:r>
            <a:endParaRPr lang="ru-RU" sz="3200" b="1" i="1" dirty="0">
              <a:solidFill>
                <a:srgbClr val="5C2E00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:\Users\Сказка\Desktop\243880-1.jpg"/>
          <p:cNvPicPr>
            <a:picLocks noChangeAspect="1" noChangeArrowheads="1"/>
          </p:cNvPicPr>
          <p:nvPr/>
        </p:nvPicPr>
        <p:blipFill>
          <a:blip r:embed="rId2" cstate="print"/>
          <a:srcRect l="1176" b="2751"/>
          <a:stretch>
            <a:fillRect/>
          </a:stretch>
        </p:blipFill>
        <p:spPr bwMode="auto">
          <a:xfrm>
            <a:off x="4058" y="0"/>
            <a:ext cx="9139942" cy="6858000"/>
          </a:xfrm>
          <a:prstGeom prst="rect">
            <a:avLst/>
          </a:prstGeom>
          <a:noFill/>
        </p:spPr>
      </p:pic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611560" y="692696"/>
            <a:ext cx="3816424" cy="5328592"/>
          </a:xfrm>
        </p:spPr>
        <p:txBody>
          <a:bodyPr>
            <a:normAutofit/>
          </a:bodyPr>
          <a:lstStyle/>
          <a:p>
            <a:r>
              <a:rPr lang="ru-RU" sz="3600" dirty="0" smtClean="0">
                <a:solidFill>
                  <a:srgbClr val="5C2E00"/>
                </a:solidFill>
                <a:latin typeface="Times New Roman" pitchFamily="18" charset="0"/>
                <a:cs typeface="Times New Roman" pitchFamily="18" charset="0"/>
              </a:rPr>
              <a:t>Формировать у детей интерес и любовь к книгам как важнейшему средству воспитания, формирования ценностей…</a:t>
            </a:r>
          </a:p>
          <a:p>
            <a:endParaRPr lang="ru-RU" dirty="0"/>
          </a:p>
        </p:txBody>
      </p:sp>
      <p:sp>
        <p:nvSpPr>
          <p:cNvPr id="6" name="TextBox 5"/>
          <p:cNvSpPr txBox="1"/>
          <p:nvPr/>
        </p:nvSpPr>
        <p:spPr>
          <a:xfrm>
            <a:off x="5436096" y="2852938"/>
            <a:ext cx="252028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600" dirty="0" smtClean="0">
                <a:solidFill>
                  <a:srgbClr val="5C2E00"/>
                </a:solidFill>
                <a:latin typeface="Times New Roman" pitchFamily="18" charset="0"/>
                <a:cs typeface="Times New Roman" pitchFamily="18" charset="0"/>
              </a:rPr>
              <a:t>… как</a:t>
            </a:r>
            <a:endParaRPr lang="ru-RU" sz="3600" dirty="0">
              <a:solidFill>
                <a:srgbClr val="5C2E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5796136" y="836714"/>
            <a:ext cx="2808312" cy="3170099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20000" b="1" cap="none" spc="0" dirty="0" smtClean="0">
                <a:ln w="1905"/>
                <a:gradFill flip="none" rotWithShape="1">
                  <a:gsLst>
                    <a:gs pos="0">
                      <a:srgbClr val="5C2E00"/>
                    </a:gs>
                    <a:gs pos="30000">
                      <a:srgbClr val="D49E6C"/>
                    </a:gs>
                    <a:gs pos="70000">
                      <a:srgbClr val="A65528"/>
                    </a:gs>
                    <a:gs pos="100000">
                      <a:srgbClr val="663012"/>
                    </a:gs>
                  </a:gsLst>
                  <a:lin ang="5400000" scaled="0"/>
                  <a:tileRect r="-100000" b="-1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Times New Roman" pitchFamily="18" charset="0"/>
                <a:cs typeface="Times New Roman" pitchFamily="18" charset="0"/>
              </a:rPr>
              <a:t>?</a:t>
            </a:r>
            <a:endParaRPr lang="ru-RU" sz="20000" b="1" cap="none" spc="0" dirty="0">
              <a:ln w="1905"/>
              <a:gradFill flip="none" rotWithShape="1">
                <a:gsLst>
                  <a:gs pos="0">
                    <a:srgbClr val="5C2E00"/>
                  </a:gs>
                  <a:gs pos="30000">
                    <a:srgbClr val="D49E6C"/>
                  </a:gs>
                  <a:gs pos="70000">
                    <a:srgbClr val="A65528"/>
                  </a:gs>
                  <a:gs pos="100000">
                    <a:srgbClr val="663012"/>
                  </a:gs>
                </a:gsLst>
                <a:lin ang="5400000" scaled="0"/>
                <a:tileRect r="-100000" b="-100000"/>
              </a:gra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:\Users\Сказка\Desktop\243880-1.jpg"/>
          <p:cNvPicPr>
            <a:picLocks noChangeAspect="1" noChangeArrowheads="1"/>
          </p:cNvPicPr>
          <p:nvPr/>
        </p:nvPicPr>
        <p:blipFill>
          <a:blip r:embed="rId2" cstate="print"/>
          <a:srcRect l="1176" b="2751"/>
          <a:stretch>
            <a:fillRect/>
          </a:stretch>
        </p:blipFill>
        <p:spPr bwMode="auto">
          <a:xfrm>
            <a:off x="0" y="0"/>
            <a:ext cx="9139942" cy="6858000"/>
          </a:xfrm>
          <a:prstGeom prst="rect">
            <a:avLst/>
          </a:prstGeom>
          <a:noFill/>
        </p:spPr>
      </p:pic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611560" y="1196752"/>
            <a:ext cx="3888432" cy="3816424"/>
          </a:xfrm>
        </p:spPr>
        <p:txBody>
          <a:bodyPr>
            <a:noAutofit/>
          </a:bodyPr>
          <a:lstStyle/>
          <a:p>
            <a:r>
              <a:rPr lang="ru-RU" sz="3600" dirty="0" smtClean="0">
                <a:solidFill>
                  <a:srgbClr val="5C2E00"/>
                </a:solidFill>
                <a:latin typeface="Times New Roman" pitchFamily="18" charset="0"/>
                <a:cs typeface="Times New Roman" pitchFamily="18" charset="0"/>
              </a:rPr>
              <a:t>Эмоциональное состояние ребенка оказывает влияние на познавательные процессы (восприятие, мышление и др.)</a:t>
            </a:r>
            <a:endParaRPr lang="ru-RU" sz="3600" dirty="0">
              <a:solidFill>
                <a:srgbClr val="5C2E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4" name="Picture 2" descr="C:\Users\Сказка\Desktop\0klAizXP-T8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220072" y="1196754"/>
            <a:ext cx="3528392" cy="4270103"/>
          </a:xfrm>
          <a:prstGeom prst="roundRect">
            <a:avLst>
              <a:gd name="adj" fmla="val 10358"/>
            </a:avLst>
          </a:prstGeom>
          <a:ln>
            <a:noFill/>
          </a:ln>
          <a:effectLst>
            <a:glow rad="139700">
              <a:schemeClr val="accent6">
                <a:satMod val="175000"/>
                <a:alpha val="40000"/>
              </a:schemeClr>
            </a:glow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:\Users\Сказка\Desktop\243880-1.jpg"/>
          <p:cNvPicPr>
            <a:picLocks noChangeAspect="1" noChangeArrowheads="1"/>
          </p:cNvPicPr>
          <p:nvPr/>
        </p:nvPicPr>
        <p:blipFill>
          <a:blip r:embed="rId2" cstate="print"/>
          <a:srcRect l="1176" b="2751"/>
          <a:stretch>
            <a:fillRect/>
          </a:stretch>
        </p:blipFill>
        <p:spPr bwMode="auto">
          <a:xfrm>
            <a:off x="0" y="0"/>
            <a:ext cx="9139942" cy="6858000"/>
          </a:xfrm>
          <a:prstGeom prst="rect">
            <a:avLst/>
          </a:prstGeom>
          <a:noFill/>
        </p:spPr>
      </p:pic>
      <p:pic>
        <p:nvPicPr>
          <p:cNvPr id="5" name="Picture 8" descr="C:\Users\Сказка\Desktop\1676208687_gagaru-club-p-skripichnii-klyuch-krasivii-vkontakte-22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 rot="20523534">
            <a:off x="164235" y="1539114"/>
            <a:ext cx="3828041" cy="4245289"/>
          </a:xfrm>
          <a:prstGeom prst="rect">
            <a:avLst/>
          </a:prstGeom>
          <a:noFill/>
        </p:spPr>
      </p:pic>
      <p:pic>
        <p:nvPicPr>
          <p:cNvPr id="1028" name="Picture 4" descr="C:\Users\Сказка\Desktop\Фон раскрытая книга (4).pn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 rot="19258644">
            <a:off x="3754109" y="1204293"/>
            <a:ext cx="5082965" cy="3548987"/>
          </a:xfrm>
          <a:prstGeom prst="rect">
            <a:avLst/>
          </a:prstGeom>
          <a:noFill/>
        </p:spPr>
      </p:pic>
      <p:sp>
        <p:nvSpPr>
          <p:cNvPr id="9" name="Прямоугольник 8"/>
          <p:cNvSpPr/>
          <p:nvPr/>
        </p:nvSpPr>
        <p:spPr>
          <a:xfrm>
            <a:off x="3995936" y="2060849"/>
            <a:ext cx="1368152" cy="2400657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15000" b="1" dirty="0" smtClean="0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rPr>
              <a:t>+</a:t>
            </a:r>
            <a:endParaRPr lang="ru-RU" sz="15000" b="1" dirty="0">
              <a:ln w="31550" cmpd="sng">
                <a:gradFill>
                  <a:gsLst>
                    <a:gs pos="70000">
                      <a:schemeClr val="accent6">
                        <a:shade val="50000"/>
                        <a:satMod val="190000"/>
                      </a:schemeClr>
                    </a:gs>
                    <a:gs pos="0">
                      <a:schemeClr val="accent6">
                        <a:tint val="77000"/>
                        <a:satMod val="180000"/>
                      </a:schemeClr>
                    </a:gs>
                  </a:gsLst>
                  <a:lin ang="5400000"/>
                </a:gradFill>
                <a:prstDash val="solid"/>
              </a:ln>
              <a:solidFill>
                <a:schemeClr val="accent6">
                  <a:tint val="15000"/>
                  <a:satMod val="200000"/>
                </a:schemeClr>
              </a:solidFill>
              <a:effectLst>
                <a:outerShdw blurRad="50800" dist="40000" dir="5400000" algn="tl" rotWithShape="0">
                  <a:srgbClr val="000000">
                    <a:shade val="5000"/>
                    <a:satMod val="120000"/>
                    <a:alpha val="33000"/>
                  </a:srgbClr>
                </a:outerShdw>
              </a:effectLst>
            </a:endParaRPr>
          </a:p>
        </p:txBody>
      </p:sp>
      <p:pic>
        <p:nvPicPr>
          <p:cNvPr id="1030" name="Picture 6" descr="C:\Users\Сказка\Desktop\1675320374_3-24.pn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 rot="19561807">
            <a:off x="337584" y="936232"/>
            <a:ext cx="4102993" cy="2461568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:\Users\Сказка\Desktop\243880-1.jpg"/>
          <p:cNvPicPr>
            <a:picLocks noChangeAspect="1" noChangeArrowheads="1"/>
          </p:cNvPicPr>
          <p:nvPr/>
        </p:nvPicPr>
        <p:blipFill>
          <a:blip r:embed="rId3" cstate="print"/>
          <a:srcRect l="1176" b="2751"/>
          <a:stretch>
            <a:fillRect/>
          </a:stretch>
        </p:blipFill>
        <p:spPr bwMode="auto">
          <a:xfrm>
            <a:off x="0" y="0"/>
            <a:ext cx="9139942" cy="6858000"/>
          </a:xfrm>
          <a:prstGeom prst="rect">
            <a:avLst/>
          </a:prstGeom>
          <a:noFill/>
        </p:spPr>
      </p:pic>
      <p:pic>
        <p:nvPicPr>
          <p:cNvPr id="4" name="видео_муз-лит салон.mp4">
            <a:hlinkClick r:id="" action="ppaction://media"/>
          </p:cNvPr>
          <p:cNvPicPr>
            <a:picLocks noRot="1" noChangeAspect="1"/>
          </p:cNvPicPr>
          <p:nvPr>
            <a:videoFile r:link="rId1"/>
          </p:nvPr>
        </p:nvPicPr>
        <p:blipFill>
          <a:blip r:embed="rId4" cstate="print"/>
          <a:stretch>
            <a:fillRect/>
          </a:stretch>
        </p:blipFill>
        <p:spPr>
          <a:xfrm>
            <a:off x="539552" y="404664"/>
            <a:ext cx="8352928" cy="6264696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video>
              <p:cMediaNode>
                <p:cTn id="7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video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:\Users\Сказка\Desktop\243880-1.jpg"/>
          <p:cNvPicPr>
            <a:picLocks noChangeAspect="1" noChangeArrowheads="1"/>
          </p:cNvPicPr>
          <p:nvPr/>
        </p:nvPicPr>
        <p:blipFill>
          <a:blip r:embed="rId2" cstate="print"/>
          <a:srcRect l="1176" b="2751"/>
          <a:stretch>
            <a:fillRect/>
          </a:stretch>
        </p:blipFill>
        <p:spPr bwMode="auto">
          <a:xfrm>
            <a:off x="0" y="0"/>
            <a:ext cx="9139942" cy="6858000"/>
          </a:xfrm>
          <a:prstGeom prst="rect">
            <a:avLst/>
          </a:prstGeom>
          <a:noFill/>
        </p:spPr>
      </p:pic>
      <p:pic>
        <p:nvPicPr>
          <p:cNvPr id="4" name="Picture 2" descr="E:\ФОТО_видео\муз-лит гостиная\IMG_4647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39552" y="476672"/>
            <a:ext cx="3996444" cy="2664296"/>
          </a:xfrm>
          <a:prstGeom prst="rect">
            <a:avLst/>
          </a:prstGeom>
          <a:noFill/>
        </p:spPr>
      </p:pic>
      <p:pic>
        <p:nvPicPr>
          <p:cNvPr id="1027" name="Picture 3" descr="E:\ФОТО_видео\муз-лит гостиная\IMG_4654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39554" y="3717032"/>
            <a:ext cx="3996445" cy="2664296"/>
          </a:xfrm>
          <a:prstGeom prst="rect">
            <a:avLst/>
          </a:prstGeom>
          <a:noFill/>
        </p:spPr>
      </p:pic>
      <p:pic>
        <p:nvPicPr>
          <p:cNvPr id="1028" name="Picture 4" descr="E:\ФОТО_видео\муз-лит гостиная\IMG_4675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4896037" y="476672"/>
            <a:ext cx="3996443" cy="2664296"/>
          </a:xfrm>
          <a:prstGeom prst="rect">
            <a:avLst/>
          </a:prstGeom>
          <a:noFill/>
        </p:spPr>
      </p:pic>
      <p:pic>
        <p:nvPicPr>
          <p:cNvPr id="1029" name="Picture 5" descr="E:\ФОТО_видео\муз-лит гостиная\IMG_5450.JPG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4932040" y="3717032"/>
            <a:ext cx="3996444" cy="2664296"/>
          </a:xfrm>
          <a:prstGeom prst="rect">
            <a:avLst/>
          </a:prstGeom>
          <a:noFill/>
        </p:spPr>
      </p:pic>
      <p:sp>
        <p:nvSpPr>
          <p:cNvPr id="11" name="Половина рамки 10"/>
          <p:cNvSpPr/>
          <p:nvPr/>
        </p:nvSpPr>
        <p:spPr>
          <a:xfrm>
            <a:off x="467544" y="404664"/>
            <a:ext cx="720080" cy="720080"/>
          </a:xfrm>
          <a:prstGeom prst="halfFrame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  <p:sp>
        <p:nvSpPr>
          <p:cNvPr id="12" name="Половина рамки 11"/>
          <p:cNvSpPr/>
          <p:nvPr/>
        </p:nvSpPr>
        <p:spPr>
          <a:xfrm>
            <a:off x="4860032" y="3645024"/>
            <a:ext cx="720080" cy="720080"/>
          </a:xfrm>
          <a:prstGeom prst="halfFrame">
            <a:avLst>
              <a:gd name="adj1" fmla="val 33333"/>
              <a:gd name="adj2" fmla="val 35561"/>
            </a:avLst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  <p:sp>
        <p:nvSpPr>
          <p:cNvPr id="13" name="Половина рамки 12"/>
          <p:cNvSpPr/>
          <p:nvPr/>
        </p:nvSpPr>
        <p:spPr>
          <a:xfrm>
            <a:off x="467544" y="3645024"/>
            <a:ext cx="720080" cy="720080"/>
          </a:xfrm>
          <a:prstGeom prst="halfFrame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  <p:sp>
        <p:nvSpPr>
          <p:cNvPr id="14" name="Половина рамки 13"/>
          <p:cNvSpPr/>
          <p:nvPr/>
        </p:nvSpPr>
        <p:spPr>
          <a:xfrm>
            <a:off x="4860032" y="404664"/>
            <a:ext cx="720080" cy="720080"/>
          </a:xfrm>
          <a:prstGeom prst="halfFrame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  <p:sp>
        <p:nvSpPr>
          <p:cNvPr id="15" name="Половина рамки 14"/>
          <p:cNvSpPr/>
          <p:nvPr/>
        </p:nvSpPr>
        <p:spPr>
          <a:xfrm rot="10800000">
            <a:off x="8244408" y="5733256"/>
            <a:ext cx="720080" cy="720080"/>
          </a:xfrm>
          <a:prstGeom prst="halfFrame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  <p:sp>
        <p:nvSpPr>
          <p:cNvPr id="16" name="Половина рамки 15"/>
          <p:cNvSpPr/>
          <p:nvPr/>
        </p:nvSpPr>
        <p:spPr>
          <a:xfrm rot="10800000">
            <a:off x="3851920" y="5805264"/>
            <a:ext cx="720080" cy="720080"/>
          </a:xfrm>
          <a:prstGeom prst="halfFrame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  <p:sp>
        <p:nvSpPr>
          <p:cNvPr id="17" name="Половина рамки 16"/>
          <p:cNvSpPr/>
          <p:nvPr/>
        </p:nvSpPr>
        <p:spPr>
          <a:xfrm rot="10800000">
            <a:off x="3851920" y="2492896"/>
            <a:ext cx="720080" cy="720080"/>
          </a:xfrm>
          <a:prstGeom prst="halfFrame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  <p:sp>
        <p:nvSpPr>
          <p:cNvPr id="18" name="Половина рамки 17"/>
          <p:cNvSpPr/>
          <p:nvPr/>
        </p:nvSpPr>
        <p:spPr>
          <a:xfrm rot="10800000">
            <a:off x="8244408" y="2492896"/>
            <a:ext cx="720080" cy="720080"/>
          </a:xfrm>
          <a:prstGeom prst="halfFrame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:\Users\Сказка\Desktop\243880-1.jpg"/>
          <p:cNvPicPr>
            <a:picLocks noChangeAspect="1" noChangeArrowheads="1"/>
          </p:cNvPicPr>
          <p:nvPr/>
        </p:nvPicPr>
        <p:blipFill>
          <a:blip r:embed="rId2" cstate="print"/>
          <a:srcRect l="1176" b="2751"/>
          <a:stretch>
            <a:fillRect/>
          </a:stretch>
        </p:blipFill>
        <p:spPr bwMode="auto">
          <a:xfrm>
            <a:off x="0" y="0"/>
            <a:ext cx="9139942" cy="6858000"/>
          </a:xfrm>
          <a:prstGeom prst="rect">
            <a:avLst/>
          </a:prstGeom>
          <a:noFill/>
        </p:spPr>
      </p:pic>
      <p:pic>
        <p:nvPicPr>
          <p:cNvPr id="3074" name="Picture 2" descr="E:\ФОТО_видео\муз-лит гостиная\IMG_4666.JPG"/>
          <p:cNvPicPr>
            <a:picLocks noChangeAspect="1" noChangeArrowheads="1"/>
          </p:cNvPicPr>
          <p:nvPr/>
        </p:nvPicPr>
        <p:blipFill>
          <a:blip r:embed="rId3" cstate="print"/>
          <a:srcRect l="15925" t="12089" r="19186" b="8154"/>
          <a:stretch>
            <a:fillRect/>
          </a:stretch>
        </p:blipFill>
        <p:spPr bwMode="auto">
          <a:xfrm>
            <a:off x="683568" y="548680"/>
            <a:ext cx="3778714" cy="3096344"/>
          </a:xfrm>
          <a:prstGeom prst="rect">
            <a:avLst/>
          </a:prstGeom>
          <a:noFill/>
        </p:spPr>
      </p:pic>
      <p:pic>
        <p:nvPicPr>
          <p:cNvPr id="3075" name="Picture 3" descr="E:\ФОТО_видео\муз-лит гостиная\IMG_4648.JPG"/>
          <p:cNvPicPr>
            <a:picLocks noChangeAspect="1" noChangeArrowheads="1"/>
          </p:cNvPicPr>
          <p:nvPr/>
        </p:nvPicPr>
        <p:blipFill>
          <a:blip r:embed="rId4" cstate="print"/>
          <a:srcRect l="3791" r="8263"/>
          <a:stretch>
            <a:fillRect/>
          </a:stretch>
        </p:blipFill>
        <p:spPr bwMode="auto">
          <a:xfrm>
            <a:off x="4961133" y="3068960"/>
            <a:ext cx="3894715" cy="2952328"/>
          </a:xfrm>
          <a:prstGeom prst="rect">
            <a:avLst/>
          </a:prstGeom>
          <a:noFill/>
        </p:spPr>
      </p:pic>
      <p:sp>
        <p:nvSpPr>
          <p:cNvPr id="9" name="Половина рамки 8"/>
          <p:cNvSpPr/>
          <p:nvPr/>
        </p:nvSpPr>
        <p:spPr>
          <a:xfrm>
            <a:off x="611560" y="476672"/>
            <a:ext cx="720080" cy="720080"/>
          </a:xfrm>
          <a:prstGeom prst="halfFrame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  <p:sp>
        <p:nvSpPr>
          <p:cNvPr id="10" name="Половина рамки 9"/>
          <p:cNvSpPr/>
          <p:nvPr/>
        </p:nvSpPr>
        <p:spPr>
          <a:xfrm>
            <a:off x="4860032" y="2924944"/>
            <a:ext cx="720080" cy="720080"/>
          </a:xfrm>
          <a:prstGeom prst="halfFrame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  <p:sp>
        <p:nvSpPr>
          <p:cNvPr id="11" name="Половина рамки 10"/>
          <p:cNvSpPr/>
          <p:nvPr/>
        </p:nvSpPr>
        <p:spPr>
          <a:xfrm rot="10800000">
            <a:off x="3779912" y="2996952"/>
            <a:ext cx="720080" cy="720080"/>
          </a:xfrm>
          <a:prstGeom prst="halfFrame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  <p:sp>
        <p:nvSpPr>
          <p:cNvPr id="12" name="Половина рамки 11"/>
          <p:cNvSpPr/>
          <p:nvPr/>
        </p:nvSpPr>
        <p:spPr>
          <a:xfrm rot="10800000">
            <a:off x="8244408" y="5373216"/>
            <a:ext cx="720080" cy="720080"/>
          </a:xfrm>
          <a:prstGeom prst="halfFrame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  <p:pic>
        <p:nvPicPr>
          <p:cNvPr id="13" name="Picture 8" descr="C:\Users\Сказка\Desktop\1676208687_gagaru-club-p-skripichnii-klyuch-krasivii-vkontakte-22.pn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 rot="1211158">
            <a:off x="5915270" y="222601"/>
            <a:ext cx="2355978" cy="2612775"/>
          </a:xfrm>
          <a:prstGeom prst="rect">
            <a:avLst/>
          </a:prstGeom>
          <a:noFill/>
        </p:spPr>
      </p:pic>
      <p:pic>
        <p:nvPicPr>
          <p:cNvPr id="14" name="Picture 8" descr="C:\Users\Сказка\Desktop\1676208687_gagaru-club-p-skripichnii-klyuch-krasivii-vkontakte-22.pn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 rot="19911249">
            <a:off x="843176" y="4029247"/>
            <a:ext cx="2211195" cy="2452211"/>
          </a:xfrm>
          <a:prstGeom prst="rect">
            <a:avLst/>
          </a:prstGeom>
          <a:noFill/>
        </p:spPr>
      </p:pic>
      <p:pic>
        <p:nvPicPr>
          <p:cNvPr id="15" name="Picture 6" descr="C:\Users\Сказка\Desktop\1675320374_3-24.png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 rot="19561807">
            <a:off x="1648571" y="4340600"/>
            <a:ext cx="2101616" cy="1260853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:\Users\Сказка\Desktop\243880-1.jpg"/>
          <p:cNvPicPr>
            <a:picLocks noChangeAspect="1" noChangeArrowheads="1"/>
          </p:cNvPicPr>
          <p:nvPr/>
        </p:nvPicPr>
        <p:blipFill>
          <a:blip r:embed="rId2" cstate="print"/>
          <a:srcRect l="1176" b="2751"/>
          <a:stretch>
            <a:fillRect/>
          </a:stretch>
        </p:blipFill>
        <p:spPr bwMode="auto">
          <a:xfrm>
            <a:off x="0" y="0"/>
            <a:ext cx="9139942" cy="6858000"/>
          </a:xfrm>
          <a:prstGeom prst="rect">
            <a:avLst/>
          </a:prstGeom>
          <a:noFill/>
        </p:spPr>
      </p:pic>
      <p:pic>
        <p:nvPicPr>
          <p:cNvPr id="1028" name="Picture 4" descr="C:\Users\Сказка\Desktop\Фон раскрытая книга (4)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 rot="20350038">
            <a:off x="384272" y="1127842"/>
            <a:ext cx="4201190" cy="2933321"/>
          </a:xfrm>
          <a:prstGeom prst="rect">
            <a:avLst/>
          </a:prstGeom>
          <a:noFill/>
        </p:spPr>
      </p:pic>
      <p:pic>
        <p:nvPicPr>
          <p:cNvPr id="1030" name="Picture 6" descr="C:\Users\Сказка\Desktop\1675320374_3-24.pn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 rot="19659192">
            <a:off x="486042" y="1848159"/>
            <a:ext cx="4144413" cy="3163377"/>
          </a:xfrm>
          <a:prstGeom prst="rect">
            <a:avLst/>
          </a:prstGeom>
          <a:noFill/>
        </p:spPr>
      </p:pic>
      <p:pic>
        <p:nvPicPr>
          <p:cNvPr id="5" name="Picture 8" descr="C:\Users\Сказка\Desktop\1676208687_gagaru-club-p-skripichnii-klyuch-krasivii-vkontakte-22.pn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 rot="20523534">
            <a:off x="316066" y="3415096"/>
            <a:ext cx="2157530" cy="2392696"/>
          </a:xfrm>
          <a:prstGeom prst="rect">
            <a:avLst/>
          </a:prstGeom>
          <a:noFill/>
        </p:spPr>
      </p:pic>
      <p:sp>
        <p:nvSpPr>
          <p:cNvPr id="6" name="TextBox 5"/>
          <p:cNvSpPr txBox="1"/>
          <p:nvPr/>
        </p:nvSpPr>
        <p:spPr>
          <a:xfrm>
            <a:off x="5220072" y="1196752"/>
            <a:ext cx="3528392" cy="39703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600" dirty="0" smtClean="0">
                <a:solidFill>
                  <a:srgbClr val="5C2E00"/>
                </a:solidFill>
                <a:latin typeface="Times New Roman" pitchFamily="18" charset="0"/>
                <a:cs typeface="Times New Roman" pitchFamily="18" charset="0"/>
              </a:rPr>
              <a:t>Тандем музыки и литературы – сильнейшее средство эстетического и нравственного воспитания</a:t>
            </a:r>
            <a:endParaRPr lang="ru-RU" sz="3600" dirty="0">
              <a:solidFill>
                <a:srgbClr val="5C2E00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1829</TotalTime>
  <Words>99</Words>
  <Application>Microsoft Office PowerPoint</Application>
  <PresentationFormat>Экран (4:3)</PresentationFormat>
  <Paragraphs>23</Paragraphs>
  <Slides>9</Slides>
  <Notes>0</Notes>
  <HiddenSlides>0</HiddenSlides>
  <MMClips>1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9</vt:i4>
      </vt:variant>
    </vt:vector>
  </HeadingPairs>
  <TitlesOfParts>
    <vt:vector size="10" baseType="lpstr">
      <vt:lpstr>Тема Office</vt:lpstr>
      <vt:lpstr>МБДОУ «Сказка»</vt:lpstr>
      <vt:lpstr>Слайд 2</vt:lpstr>
      <vt:lpstr>Слайд 3</vt:lpstr>
      <vt:lpstr>Слайд 4</vt:lpstr>
      <vt:lpstr>Слайд 5</vt:lpstr>
      <vt:lpstr>Слайд 6</vt:lpstr>
      <vt:lpstr>Слайд 7</vt:lpstr>
      <vt:lpstr>Слайд 8</vt:lpstr>
      <vt:lpstr>Слайд 9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Сказка</dc:creator>
  <cp:lastModifiedBy>Сказка</cp:lastModifiedBy>
  <cp:revision>119</cp:revision>
  <dcterms:created xsi:type="dcterms:W3CDTF">2024-08-14T04:06:50Z</dcterms:created>
  <dcterms:modified xsi:type="dcterms:W3CDTF">2024-08-22T02:46:57Z</dcterms:modified>
</cp:coreProperties>
</file>